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38" r:id="rId2"/>
  </p:sldMasterIdLst>
  <p:notesMasterIdLst>
    <p:notesMasterId r:id="rId17"/>
  </p:notesMasterIdLst>
  <p:handoutMasterIdLst>
    <p:handoutMasterId r:id="rId18"/>
  </p:handoutMasterIdLst>
  <p:sldIdLst>
    <p:sldId id="257" r:id="rId3"/>
    <p:sldId id="259" r:id="rId4"/>
    <p:sldId id="260" r:id="rId5"/>
    <p:sldId id="261" r:id="rId6"/>
    <p:sldId id="277" r:id="rId7"/>
    <p:sldId id="279" r:id="rId8"/>
    <p:sldId id="278" r:id="rId9"/>
    <p:sldId id="262" r:id="rId10"/>
    <p:sldId id="263" r:id="rId11"/>
    <p:sldId id="281" r:id="rId12"/>
    <p:sldId id="282" r:id="rId13"/>
    <p:sldId id="283" r:id="rId14"/>
    <p:sldId id="284" r:id="rId15"/>
    <p:sldId id="264" r:id="rId16"/>
  </p:sldIdLst>
  <p:sldSz cx="9144000" cy="6858000" type="screen4x3"/>
  <p:notesSz cx="7010400" cy="92964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90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38533A-8BCC-473E-A561-DD2054B04B61}" type="datetimeFigureOut">
              <a:rPr lang="es-CL"/>
              <a:pPr>
                <a:defRPr/>
              </a:pPr>
              <a:t>01-12-2013</a:t>
            </a:fld>
            <a:endParaRPr lang="es-CL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49D618-8694-4EC3-9F23-75F056816A0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AD628-CB53-4C1A-A077-95F5DDFC3DE6}" type="datetimeFigureOut">
              <a:rPr lang="es-CL"/>
              <a:pPr>
                <a:defRPr/>
              </a:pPr>
              <a:t>01-12-2013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6878A6-8F1E-4025-8B72-077C4C848AA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3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041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6042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6042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2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2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2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2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2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2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2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2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3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3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3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43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604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CL"/>
              <a:t>Haga clic para cambiar el estilo de título	</a:t>
            </a:r>
          </a:p>
        </p:txBody>
      </p:sp>
      <p:sp>
        <p:nvSpPr>
          <p:cNvPr id="604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CL"/>
              <a:t>Haga clic para modificar el estilo de subtítulo del patrón</a:t>
            </a:r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E0FDDAB-F59D-4CA8-BAB3-98DC4BB4CD9C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6043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043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6A2EB1-7F2D-48FC-B088-55ACA26DCCD3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med">
    <p:wheel spokes="1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DB477F-F86C-4FB9-B6D1-C307B8B89771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7896E-C074-4A77-BD20-0B3803F4480D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6E172D-7D96-474D-86F0-167954A122FF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12C51-9981-4F5E-ADDF-17E2BC32AB9F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CL">
              <a:latin typeface="Tahoma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s-CL"/>
              <a:t>Haga clic para cambiar el estilo de título	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CL"/>
              <a:t>Haga clic para modificar el estilo de subtítulo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6D989-E1FB-4E3F-9871-DD19A97311C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A2D3-E8C6-4079-A934-B33304CF2690}" type="datetimeFigureOut">
              <a:rPr lang="es-CL"/>
              <a:pPr>
                <a:defRPr/>
              </a:pPr>
              <a:t>01-12-2013</a:t>
            </a:fld>
            <a:endParaRPr lang="es-CL"/>
          </a:p>
        </p:txBody>
      </p:sp>
    </p:spTree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2C8B03-892A-490D-99B3-6915A06C67D4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E5D4E-FF69-4788-BF61-BF1F68B592B0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869A4-DCE8-4084-936C-22AECCB07FB6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9DBAF-7CD0-45CF-AF8D-6DC630FCF11A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56FD4-B612-4DE2-9AA1-CDC33A31ECA5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892D0-61E6-438A-9383-20FC304C5449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D477C4-2B45-424D-8E03-DEBEB9A79E17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9B320-14BD-429D-A3CC-433D6CCFB6E5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82015-70B8-4000-96E3-0A46F574B063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F9528-666B-4C22-B604-B1FE1FD096AB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E902-043D-4F95-8F95-B44CD3C21F91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AFFBB-46E7-4154-9955-D290C96CA977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48BF0-EE10-45A5-897B-FD04DD3EC8CD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06AEC-8101-4E44-8F86-E7863462884E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3D4C1-436C-4F3A-8B6D-DAF5AC6E5C44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FCB8C-E3AD-440C-97F1-810CC4C183F9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939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5939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5939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39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39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40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594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cambiar el estilo de título	</a:t>
            </a:r>
          </a:p>
        </p:txBody>
      </p:sp>
      <p:sp>
        <p:nvSpPr>
          <p:cNvPr id="594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3FA62EA-50D9-4F98-9AA7-EC520CB2119E}" type="datetimeFigureOut">
              <a:rPr lang="es-CL"/>
              <a:pPr/>
              <a:t>01-12-2013</a:t>
            </a:fld>
            <a:endParaRPr lang="es-CL"/>
          </a:p>
        </p:txBody>
      </p:sp>
      <p:sp>
        <p:nvSpPr>
          <p:cNvPr id="594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594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3A0A50B-BC25-428A-B46C-EB37402FCBE7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594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modificar el estilo de texto del patrón</a:t>
            </a:r>
          </a:p>
          <a:p>
            <a:pPr lvl="1"/>
            <a:r>
              <a:rPr lang="es-CL" smtClean="0"/>
              <a:t>Segundo nivel</a:t>
            </a:r>
          </a:p>
          <a:p>
            <a:pPr lvl="2"/>
            <a:r>
              <a:rPr lang="es-CL" smtClean="0"/>
              <a:t>Tercer nivel</a:t>
            </a:r>
          </a:p>
          <a:p>
            <a:pPr lvl="3"/>
            <a:r>
              <a:rPr lang="es-CL" smtClean="0"/>
              <a:t>Cuarto nivel</a:t>
            </a:r>
          </a:p>
          <a:p>
            <a:pPr lvl="4"/>
            <a:r>
              <a:rPr lang="es-CL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med">
    <p:wheel spokes="1"/>
    <p:sndAc>
      <p:stSnd>
        <p:snd r:embed="rId13" name="type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cambiar el estilo de título	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modificar el estilo de texto del patrón</a:t>
            </a:r>
          </a:p>
          <a:p>
            <a:pPr lvl="1"/>
            <a:r>
              <a:rPr lang="es-CL" smtClean="0"/>
              <a:t>Segundo nivel</a:t>
            </a:r>
          </a:p>
          <a:p>
            <a:pPr lvl="2"/>
            <a:r>
              <a:rPr lang="es-CL" smtClean="0"/>
              <a:t>Tercer nivel</a:t>
            </a:r>
          </a:p>
          <a:p>
            <a:pPr lvl="3"/>
            <a:r>
              <a:rPr lang="es-CL" smtClean="0"/>
              <a:t>Cuarto nivel</a:t>
            </a:r>
          </a:p>
          <a:p>
            <a:pPr lvl="4"/>
            <a:r>
              <a:rPr lang="es-CL" smtClean="0"/>
              <a:t>Quinto nivel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05F8554-E8F1-4158-9DFF-2B41BEA8B4E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988DD88-421D-44C4-9A61-6F9CE49E1667}" type="datetimeFigureOut">
              <a:rPr lang="es-CL"/>
              <a:pPr>
                <a:defRPr/>
              </a:pPr>
              <a:t>01-12-2013</a:t>
            </a:fld>
            <a:endParaRPr lang="es-C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</p:sldLayoutIdLst>
  <p:transition spd="med">
    <p:wedge/>
    <p:sndAc>
      <p:stSnd>
        <p:snd r:embed="rId3" name="push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hyperlink" Target="Acuerdos%20Consultivo%20ANFUNTCH%20mayo%202012.%20Versi&#243;n%20para%20facilitar%20difusi&#243;n%20en%20Asambleas.docx" TargetMode="External"/><Relationship Id="rId4" Type="http://schemas.openxmlformats.org/officeDocument/2006/relationships/hyperlink" Target="Actas%20Consultivo%20ANFUNTCH%20mayo%202012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Seguimiento%20Regional%20y%20Provincial%20Plan%20de%20Acci&#243;n%20Mes%201%20(Noviembre)..docx" TargetMode="External"/><Relationship Id="rId3" Type="http://schemas.openxmlformats.org/officeDocument/2006/relationships/image" Target="../media/image2.jpeg"/><Relationship Id="rId7" Type="http://schemas.openxmlformats.org/officeDocument/2006/relationships/hyperlink" Target="PETITORIO%20ANFUNTCH.pd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CHAPITA%20prueba%205.jpg" TargetMode="External"/><Relationship Id="rId5" Type="http://schemas.openxmlformats.org/officeDocument/2006/relationships/hyperlink" Target="AVANCES%20REUNION%20ANFUNTCH%2021.11.docx" TargetMode="External"/><Relationship Id="rId10" Type="http://schemas.openxmlformats.org/officeDocument/2006/relationships/hyperlink" Target="ACTA%20N&#194;&#186;%2061.pdf" TargetMode="External"/><Relationship Id="rId4" Type="http://schemas.openxmlformats.org/officeDocument/2006/relationships/hyperlink" Target="Pauta%20metodol&#243;gica%20Asambleas%20regionales%20y%20Provinciales(1).doc" TargetMode="External"/><Relationship Id="rId9" Type="http://schemas.openxmlformats.org/officeDocument/2006/relationships/hyperlink" Target="Pliego%20ANFUNTCH%20Negociaci&#243;n%20Colectiva%20DT%202012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Seguimiento%20Petitorio%20ANFUNTCH%202012(2).docx" TargetMode="Externa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Seguimiento%20Petitorio%20ANFUNTCH%202012(2)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Contrato%20Remodelaci&#243;n%20Ba&#241;os%20Sede%20ANFUNTCH-Constructora%20Alto%20Puelo%202013.docx" TargetMode="External"/><Relationship Id="rId5" Type="http://schemas.openxmlformats.org/officeDocument/2006/relationships/hyperlink" Target="avance%20Villarrica.png" TargetMode="External"/><Relationship Id="rId4" Type="http://schemas.openxmlformats.org/officeDocument/2006/relationships/hyperlink" Target="Villarrica%20al%20comienzo.ppt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avance%20Villarrica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avance%20Villarrica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4294967295"/>
          </p:nvPr>
        </p:nvSpPr>
        <p:spPr>
          <a:xfrm>
            <a:off x="-323850" y="1125538"/>
            <a:ext cx="8229600" cy="4114800"/>
          </a:xfrm>
        </p:spPr>
        <p:txBody>
          <a:bodyPr/>
          <a:lstStyle/>
          <a:p>
            <a:pPr algn="ctr"/>
            <a:endParaRPr lang="es-ES_tradnl" b="1"/>
          </a:p>
          <a:p>
            <a:pPr algn="ctr">
              <a:buFontTx/>
              <a:buNone/>
            </a:pPr>
            <a:r>
              <a:rPr lang="es-ES_tradnl" b="1"/>
              <a:t>CUENTA DIRECTORIO NACIONAL</a:t>
            </a:r>
          </a:p>
          <a:p>
            <a:pPr algn="ctr">
              <a:buFontTx/>
              <a:buNone/>
            </a:pPr>
            <a:endParaRPr lang="es-ES_tradnl" b="1"/>
          </a:p>
          <a:p>
            <a:pPr algn="ctr">
              <a:buFontTx/>
              <a:buNone/>
            </a:pPr>
            <a:r>
              <a:rPr lang="es-ES_tradnl" sz="2000" b="1"/>
              <a:t>JUNIO 2013 – DICIEMBRE 2013</a:t>
            </a:r>
          </a:p>
          <a:p>
            <a:pPr algn="ctr">
              <a:buFontTx/>
              <a:buNone/>
            </a:pPr>
            <a:endParaRPr lang="es-CL" sz="2000" b="1"/>
          </a:p>
          <a:p>
            <a:endParaRPr lang="es-CL"/>
          </a:p>
        </p:txBody>
      </p:sp>
      <p:pic>
        <p:nvPicPr>
          <p:cNvPr id="15363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8" name="2 Marcador de contenido"/>
          <p:cNvSpPr>
            <a:spLocks noGrp="1"/>
          </p:cNvSpPr>
          <p:nvPr>
            <p:ph idx="4294967295"/>
          </p:nvPr>
        </p:nvSpPr>
        <p:spPr>
          <a:xfrm>
            <a:off x="304800" y="1554163"/>
            <a:ext cx="8154988" cy="5114925"/>
          </a:xfrm>
        </p:spPr>
        <p:txBody>
          <a:bodyPr/>
          <a:lstStyle/>
          <a:p>
            <a:pPr marL="92075" lvl="1" indent="0" algn="just">
              <a:buFontTx/>
              <a:buNone/>
            </a:pPr>
            <a:r>
              <a:rPr lang="es-ES_tradnl" sz="2400" b="1"/>
              <a:t>B.- Otros aspectos y resultados de la gestión.</a:t>
            </a:r>
          </a:p>
          <a:p>
            <a:pPr marL="890588" indent="-358775" algn="just"/>
            <a:r>
              <a:rPr lang="es-ES_tradnl" sz="1800" b="1"/>
              <a:t>Representación  funcionaria en diversas instancias institucionales</a:t>
            </a:r>
          </a:p>
          <a:p>
            <a:pPr marL="890588" indent="-358775" algn="just"/>
            <a:r>
              <a:rPr lang="es-ES_tradnl" sz="1800" b="1"/>
              <a:t> </a:t>
            </a:r>
            <a:r>
              <a:rPr lang="es-ES_tradnl" sz="1800"/>
              <a:t>Juntas Calificadoras.</a:t>
            </a:r>
          </a:p>
          <a:p>
            <a:pPr marL="890588" indent="-358775" algn="just"/>
            <a:r>
              <a:rPr lang="es-ES_tradnl" sz="1800"/>
              <a:t> Consejo de Bienestar</a:t>
            </a:r>
          </a:p>
          <a:p>
            <a:pPr marL="890588" indent="-358775" algn="just"/>
            <a:r>
              <a:rPr lang="es-ES_tradnl" sz="1800"/>
              <a:t> Comité de Defensa Funcionaria</a:t>
            </a:r>
          </a:p>
          <a:p>
            <a:pPr marL="890588" indent="-358775" algn="just"/>
            <a:r>
              <a:rPr lang="es-ES_tradnl" sz="1800"/>
              <a:t> Comité Bipartito de Capacitación.</a:t>
            </a:r>
          </a:p>
          <a:p>
            <a:pPr marL="890588" indent="-358775" algn="just"/>
            <a:r>
              <a:rPr lang="es-ES_tradnl" sz="1800"/>
              <a:t> Seguimiento metas de desempeño colectivo   </a:t>
            </a:r>
          </a:p>
          <a:p>
            <a:pPr marL="890588" indent="-358775" algn="just"/>
            <a:endParaRPr lang="es-ES_tradnl" sz="1800"/>
          </a:p>
          <a:p>
            <a:pPr marL="890588" indent="-358775" algn="just"/>
            <a:r>
              <a:rPr lang="es-ES_tradnl" sz="1800" b="1"/>
              <a:t>Agenda corta con diversos temas de interés funcionario cotidiano y local, luego de escalamiento desde los Consejos:</a:t>
            </a:r>
          </a:p>
          <a:p>
            <a:pPr marL="890588" indent="-358775" algn="just"/>
            <a:r>
              <a:rPr lang="es-ES_tradnl" sz="1800" b="1"/>
              <a:t> </a:t>
            </a:r>
            <a:r>
              <a:rPr lang="es-ES_tradnl" sz="1800"/>
              <a:t>traslados</a:t>
            </a:r>
          </a:p>
          <a:p>
            <a:pPr marL="890588" indent="-358775" algn="just"/>
            <a:r>
              <a:rPr lang="es-ES_tradnl" sz="1800"/>
              <a:t> infraestructura</a:t>
            </a:r>
          </a:p>
          <a:p>
            <a:pPr marL="890588" indent="-358775" algn="just"/>
            <a:r>
              <a:rPr lang="es-ES_tradnl" sz="1800"/>
              <a:t> vehículos</a:t>
            </a:r>
          </a:p>
          <a:p>
            <a:pPr marL="890588" indent="-358775" algn="just"/>
            <a:r>
              <a:rPr lang="es-ES_tradnl" sz="1800"/>
              <a:t> preocupación por sumarios; etc.</a:t>
            </a:r>
          </a:p>
          <a:p>
            <a:pPr marL="890588" indent="-358775" algn="just"/>
            <a:endParaRPr lang="es-ES_tradnl" sz="1800"/>
          </a:p>
        </p:txBody>
      </p:sp>
      <p:pic>
        <p:nvPicPr>
          <p:cNvPr id="28675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4 Rectángulo"/>
          <p:cNvSpPr>
            <a:spLocks noChangeArrowheads="1"/>
          </p:cNvSpPr>
          <p:nvPr/>
        </p:nvSpPr>
        <p:spPr bwMode="auto">
          <a:xfrm>
            <a:off x="468313" y="1484313"/>
            <a:ext cx="8207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8" name="2 Marcador de contenido"/>
          <p:cNvSpPr>
            <a:spLocks noGrp="1"/>
          </p:cNvSpPr>
          <p:nvPr>
            <p:ph idx="4294967295"/>
          </p:nvPr>
        </p:nvSpPr>
        <p:spPr>
          <a:xfrm>
            <a:off x="304800" y="1412875"/>
            <a:ext cx="8154988" cy="4667250"/>
          </a:xfrm>
        </p:spPr>
        <p:txBody>
          <a:bodyPr/>
          <a:lstStyle/>
          <a:p>
            <a:pPr marL="890588" indent="-358775" algn="just"/>
            <a:endParaRPr lang="es-ES_tradnl" sz="1800" b="1"/>
          </a:p>
          <a:p>
            <a:pPr marL="890588" indent="-358775" algn="just"/>
            <a:r>
              <a:rPr lang="es-ES_tradnl" sz="1800" b="1"/>
              <a:t>Celebraciones funcionarias.</a:t>
            </a:r>
          </a:p>
          <a:p>
            <a:pPr marL="890588" indent="-358775" algn="just"/>
            <a:r>
              <a:rPr lang="es-ES_tradnl" sz="1800" b="1"/>
              <a:t> </a:t>
            </a:r>
            <a:r>
              <a:rPr lang="es-ES_tradnl" sz="1800"/>
              <a:t>Día del Funcionario 2012,  recuperando su mejor sentido.</a:t>
            </a:r>
          </a:p>
          <a:p>
            <a:pPr marL="890588" indent="-358775" algn="just"/>
            <a:r>
              <a:rPr lang="es-ES_tradnl" sz="1800"/>
              <a:t> Aporte y regalo de Navidad.</a:t>
            </a:r>
          </a:p>
          <a:p>
            <a:pPr marL="890588" indent="-358775" algn="just"/>
            <a:r>
              <a:rPr lang="es-ES_tradnl" sz="1800"/>
              <a:t> Saludos Día Internacional de la Mujer; 1º de mayo; etc.</a:t>
            </a:r>
          </a:p>
          <a:p>
            <a:pPr marL="890588" indent="-358775" algn="just">
              <a:buFontTx/>
              <a:buNone/>
            </a:pPr>
            <a:endParaRPr lang="es-ES_tradnl" sz="1800"/>
          </a:p>
          <a:p>
            <a:pPr marL="890588" indent="-358775" algn="just"/>
            <a:r>
              <a:rPr lang="es-ES_tradnl" sz="1800" b="1"/>
              <a:t>Participación intensa en ANEF.</a:t>
            </a:r>
          </a:p>
          <a:p>
            <a:pPr marL="890588" indent="-358775" algn="just"/>
            <a:r>
              <a:rPr lang="es-ES_tradnl" sz="1800" b="1"/>
              <a:t> </a:t>
            </a:r>
            <a:r>
              <a:rPr lang="es-ES_tradnl" sz="1800"/>
              <a:t>Habituales Asambleas de Presidentes y Delegados</a:t>
            </a:r>
          </a:p>
          <a:p>
            <a:pPr marL="890588" indent="-358775" algn="just"/>
            <a:r>
              <a:rPr lang="es-ES_tradnl" sz="1800"/>
              <a:t> Acciones de movilización y apoyo solidario a otras Asociaciones</a:t>
            </a:r>
          </a:p>
          <a:p>
            <a:pPr marL="890588" indent="-358775" algn="just"/>
            <a:r>
              <a:rPr lang="es-ES_tradnl" sz="1800"/>
              <a:t> Diversas Asambleas ordinarias</a:t>
            </a:r>
          </a:p>
          <a:p>
            <a:pPr marL="890588" indent="-358775" algn="just"/>
            <a:r>
              <a:rPr lang="es-ES_tradnl" sz="1800"/>
              <a:t> Cuenta semanal de actividades</a:t>
            </a:r>
          </a:p>
          <a:p>
            <a:pPr marL="890588" indent="-358775" algn="just"/>
            <a:endParaRPr lang="es-ES_tradnl" sz="1800"/>
          </a:p>
          <a:p>
            <a:pPr marL="890588" indent="-358775" algn="just">
              <a:buFontTx/>
              <a:buNone/>
            </a:pPr>
            <a:endParaRPr lang="es-ES_tradnl" sz="1800" b="1"/>
          </a:p>
        </p:txBody>
      </p:sp>
      <p:pic>
        <p:nvPicPr>
          <p:cNvPr id="29699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4 Rectángulo"/>
          <p:cNvSpPr>
            <a:spLocks noChangeArrowheads="1"/>
          </p:cNvSpPr>
          <p:nvPr/>
        </p:nvSpPr>
        <p:spPr bwMode="auto">
          <a:xfrm>
            <a:off x="468313" y="1484313"/>
            <a:ext cx="8207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8" name="2 Marcador de contenido"/>
          <p:cNvSpPr>
            <a:spLocks noGrp="1"/>
          </p:cNvSpPr>
          <p:nvPr>
            <p:ph idx="4294967295"/>
          </p:nvPr>
        </p:nvSpPr>
        <p:spPr>
          <a:xfrm>
            <a:off x="304800" y="1412875"/>
            <a:ext cx="8154988" cy="4667250"/>
          </a:xfrm>
        </p:spPr>
        <p:txBody>
          <a:bodyPr/>
          <a:lstStyle/>
          <a:p>
            <a:pPr marL="890588" indent="-358775" algn="just"/>
            <a:endParaRPr lang="es-ES_tradnl" sz="1800" b="1"/>
          </a:p>
          <a:p>
            <a:pPr marL="890588" indent="-358775" algn="just"/>
            <a:r>
              <a:rPr lang="es-ES_tradnl" sz="1800" b="1"/>
              <a:t>Reuniones con jefaturas departamentales nacionales para atender problemas y demandas funcionarias:</a:t>
            </a:r>
          </a:p>
          <a:p>
            <a:pPr marL="890588" indent="-358775" algn="just"/>
            <a:r>
              <a:rPr lang="es-ES_tradnl" sz="1800" b="1"/>
              <a:t> </a:t>
            </a:r>
            <a:r>
              <a:rPr lang="es-ES_tradnl" sz="1800"/>
              <a:t>Depto. de Fiscalización (turnos de los fiscalizadores de terreno por accidentes graves y fatales; prórroga de cierres; etc.)</a:t>
            </a:r>
          </a:p>
          <a:p>
            <a:pPr marL="890588" indent="-358775" algn="just"/>
            <a:r>
              <a:rPr lang="es-ES_tradnl" sz="1800"/>
              <a:t> Depto. de Administración y Finanzas (infraestructura; vehículos; etc.)</a:t>
            </a:r>
          </a:p>
          <a:p>
            <a:pPr marL="890588" indent="-358775" algn="just"/>
            <a:r>
              <a:rPr lang="es-ES_tradnl" sz="1800"/>
              <a:t> Depto. De RRHH (traslados; climas laborales, etc.)</a:t>
            </a:r>
          </a:p>
          <a:p>
            <a:pPr marL="890588" indent="-358775" algn="just"/>
            <a:r>
              <a:rPr lang="es-ES_tradnl" sz="1800"/>
              <a:t> Oficina de Contraloría (sumarios).</a:t>
            </a:r>
          </a:p>
          <a:p>
            <a:pPr marL="890588" indent="-358775" algn="just"/>
            <a:endParaRPr lang="es-ES_tradnl" sz="1800"/>
          </a:p>
          <a:p>
            <a:pPr marL="890588" indent="-358775" algn="just"/>
            <a:r>
              <a:rPr lang="es-ES_tradnl" sz="1800" b="1"/>
              <a:t>   Apoyo a actividades de capacitación sindical </a:t>
            </a:r>
          </a:p>
          <a:p>
            <a:pPr marL="890588" indent="-358775" algn="just"/>
            <a:r>
              <a:rPr lang="es-ES_tradnl" sz="1800"/>
              <a:t>(Ejs. Concepción; Ñuble)</a:t>
            </a:r>
          </a:p>
          <a:p>
            <a:pPr marL="890588" indent="-358775" algn="just"/>
            <a:endParaRPr lang="es-ES_tradnl" sz="1800"/>
          </a:p>
          <a:p>
            <a:pPr marL="890588" indent="-358775" algn="just"/>
            <a:r>
              <a:rPr lang="es-ES_tradnl" sz="1800" b="1"/>
              <a:t>  Diversas otras tareas y líneas de trabajo</a:t>
            </a:r>
            <a:endParaRPr lang="es-ES_tradnl" sz="1400" b="1"/>
          </a:p>
          <a:p>
            <a:pPr marL="890588" indent="-358775" algn="just">
              <a:buFontTx/>
              <a:buNone/>
            </a:pPr>
            <a:endParaRPr lang="es-ES_tradnl" sz="1800" b="1"/>
          </a:p>
          <a:p>
            <a:pPr marL="890588" indent="-358775" algn="just">
              <a:buFontTx/>
              <a:buNone/>
            </a:pPr>
            <a:endParaRPr lang="es-ES_tradnl" sz="1800" b="1"/>
          </a:p>
        </p:txBody>
      </p:sp>
      <p:pic>
        <p:nvPicPr>
          <p:cNvPr id="30723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4 Rectángulo"/>
          <p:cNvSpPr>
            <a:spLocks noChangeArrowheads="1"/>
          </p:cNvSpPr>
          <p:nvPr/>
        </p:nvSpPr>
        <p:spPr bwMode="auto">
          <a:xfrm>
            <a:off x="468313" y="1484313"/>
            <a:ext cx="8207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8" name="2 Marcador de contenido"/>
          <p:cNvSpPr>
            <a:spLocks noGrp="1"/>
          </p:cNvSpPr>
          <p:nvPr>
            <p:ph idx="4294967295"/>
          </p:nvPr>
        </p:nvSpPr>
        <p:spPr>
          <a:xfrm>
            <a:off x="304800" y="1412875"/>
            <a:ext cx="8154988" cy="4667250"/>
          </a:xfrm>
        </p:spPr>
        <p:txBody>
          <a:bodyPr/>
          <a:lstStyle/>
          <a:p>
            <a:pPr marL="890588" indent="-358775" algn="just">
              <a:buFontTx/>
              <a:buNone/>
            </a:pPr>
            <a:endParaRPr lang="es-ES_tradnl" sz="1800" b="1"/>
          </a:p>
          <a:p>
            <a:pPr marL="890588" indent="-358775" algn="just">
              <a:buFontTx/>
              <a:buNone/>
            </a:pPr>
            <a:r>
              <a:rPr lang="es-ES_tradnl" sz="1800" b="1"/>
              <a:t>C.- Cuenta Financiera.</a:t>
            </a:r>
          </a:p>
          <a:p>
            <a:pPr marL="890588" indent="-358775" algn="just">
              <a:buFontTx/>
              <a:buNone/>
            </a:pPr>
            <a:endParaRPr lang="es-ES_tradnl" sz="1800" b="1"/>
          </a:p>
          <a:p>
            <a:pPr marL="890588" indent="-358775" algn="just">
              <a:buFontTx/>
              <a:buNone/>
            </a:pPr>
            <a:r>
              <a:rPr lang="es-ES_tradnl" sz="1800" b="1"/>
              <a:t>Tres cuentas corrientes separadas, más depósito:</a:t>
            </a:r>
          </a:p>
          <a:p>
            <a:pPr marL="890588" indent="-358775" algn="just">
              <a:buFontTx/>
              <a:buAutoNum type="alphaLcParenR"/>
            </a:pPr>
            <a:r>
              <a:rPr lang="es-ES_tradnl" sz="1800" b="1"/>
              <a:t>Cuenta General.</a:t>
            </a:r>
          </a:p>
          <a:p>
            <a:pPr marL="890588" indent="-358775" algn="just">
              <a:buFontTx/>
              <a:buAutoNum type="alphaLcParenR"/>
            </a:pPr>
            <a:r>
              <a:rPr lang="es-ES_tradnl" sz="1800" b="1"/>
              <a:t>Cuenta de Préstamos Sociales.</a:t>
            </a:r>
          </a:p>
          <a:p>
            <a:pPr marL="890588" indent="-358775" algn="just">
              <a:buFontTx/>
              <a:buAutoNum type="alphaLcParenR"/>
            </a:pPr>
            <a:r>
              <a:rPr lang="es-ES_tradnl" sz="1800" b="1"/>
              <a:t>Cuenta Fondo Solidario</a:t>
            </a:r>
          </a:p>
          <a:p>
            <a:pPr marL="890588" indent="-358775" algn="just">
              <a:buFontTx/>
              <a:buAutoNum type="alphaLcParenR"/>
            </a:pPr>
            <a:r>
              <a:rPr lang="es-ES_tradnl" sz="1800" b="1"/>
              <a:t>Depósito Fondo Mutuo </a:t>
            </a:r>
          </a:p>
          <a:p>
            <a:pPr marL="890588" indent="-358775" algn="just">
              <a:buFontTx/>
              <a:buNone/>
            </a:pPr>
            <a:endParaRPr lang="es-ES_tradnl" sz="1800" b="1"/>
          </a:p>
          <a:p>
            <a:pPr marL="890588" indent="-358775" algn="just">
              <a:buFontTx/>
              <a:buNone/>
            </a:pPr>
            <a:r>
              <a:rPr lang="es-ES_tradnl" sz="1800" b="1"/>
              <a:t>Procedimiento transparente y participativo de gestión.</a:t>
            </a:r>
          </a:p>
          <a:p>
            <a:pPr marL="890588" indent="-358775" algn="just">
              <a:buFontTx/>
              <a:buAutoNum type="alphaLcParenR"/>
            </a:pPr>
            <a:r>
              <a:rPr lang="es-ES_tradnl" sz="1800" b="1"/>
              <a:t>Aprobación de todo gasto por el Directorio.</a:t>
            </a:r>
          </a:p>
          <a:p>
            <a:pPr marL="890588" indent="-358775" algn="just">
              <a:buFontTx/>
              <a:buAutoNum type="alphaLcParenR"/>
            </a:pPr>
            <a:r>
              <a:rPr lang="es-ES_tradnl" sz="1800" b="1"/>
              <a:t>Dos firmas.</a:t>
            </a:r>
          </a:p>
          <a:p>
            <a:pPr marL="890588" indent="-358775" algn="just">
              <a:buFontTx/>
              <a:buAutoNum type="alphaLcParenR"/>
            </a:pPr>
            <a:r>
              <a:rPr lang="es-ES_tradnl" sz="1800" b="1"/>
              <a:t>Apoyo de Secretaría en la Sede</a:t>
            </a:r>
          </a:p>
          <a:p>
            <a:pPr marL="890588" indent="-358775" algn="just">
              <a:buFontTx/>
              <a:buAutoNum type="alphaLcParenR"/>
            </a:pPr>
            <a:r>
              <a:rPr lang="es-ES_tradnl" sz="1800" b="1"/>
              <a:t>Apoyo de contador externo.</a:t>
            </a:r>
          </a:p>
          <a:p>
            <a:pPr marL="890588" indent="-358775" algn="just">
              <a:buFontTx/>
              <a:buAutoNum type="alphaLcParenR"/>
            </a:pPr>
            <a:r>
              <a:rPr lang="es-ES_tradnl" sz="1800" b="1"/>
              <a:t>Publicidad en las actas.</a:t>
            </a:r>
          </a:p>
          <a:p>
            <a:pPr marL="890588" indent="-358775" algn="just">
              <a:buFontTx/>
              <a:buNone/>
            </a:pPr>
            <a:endParaRPr lang="es-ES_tradnl" sz="1400" b="1"/>
          </a:p>
          <a:p>
            <a:pPr marL="890588" indent="-358775" algn="just">
              <a:buFontTx/>
              <a:buNone/>
            </a:pPr>
            <a:endParaRPr lang="es-ES_tradnl" sz="1400" b="1"/>
          </a:p>
          <a:p>
            <a:pPr marL="890588" indent="-358775" algn="just">
              <a:buFontTx/>
              <a:buNone/>
            </a:pPr>
            <a:endParaRPr lang="es-ES_tradnl" sz="1800" b="1"/>
          </a:p>
          <a:p>
            <a:pPr marL="890588" indent="-358775" algn="just">
              <a:buFontTx/>
              <a:buNone/>
            </a:pPr>
            <a:endParaRPr lang="es-ES_tradnl" sz="1800" b="1"/>
          </a:p>
        </p:txBody>
      </p:sp>
      <p:pic>
        <p:nvPicPr>
          <p:cNvPr id="31747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4 Rectángulo"/>
          <p:cNvSpPr>
            <a:spLocks noChangeArrowheads="1"/>
          </p:cNvSpPr>
          <p:nvPr/>
        </p:nvSpPr>
        <p:spPr bwMode="auto">
          <a:xfrm>
            <a:off x="468313" y="1484313"/>
            <a:ext cx="8207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1746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6977063" cy="4495800"/>
          </a:xfrm>
        </p:spPr>
        <p:txBody>
          <a:bodyPr/>
          <a:lstStyle/>
          <a:p>
            <a:pPr algn="ctr">
              <a:buFontTx/>
              <a:buNone/>
            </a:pPr>
            <a:endParaRPr lang="es-ES_tradnl" b="1"/>
          </a:p>
          <a:p>
            <a:pPr algn="ctr">
              <a:buFontTx/>
              <a:buNone/>
            </a:pPr>
            <a:endParaRPr lang="es-ES_tradnl" b="1"/>
          </a:p>
          <a:p>
            <a:pPr algn="ctr">
              <a:buFontTx/>
              <a:buNone/>
            </a:pPr>
            <a:r>
              <a:rPr lang="es-ES_tradnl" b="1"/>
              <a:t>FIN</a:t>
            </a:r>
          </a:p>
          <a:p>
            <a:pPr algn="ctr">
              <a:buFontTx/>
              <a:buNone/>
            </a:pPr>
            <a:endParaRPr lang="es-ES_tradnl" b="1"/>
          </a:p>
          <a:p>
            <a:pPr algn="ctr">
              <a:buFontTx/>
              <a:buNone/>
            </a:pPr>
            <a:endParaRPr lang="es-ES_tradnl" b="1"/>
          </a:p>
          <a:p>
            <a:pPr algn="r">
              <a:buFontTx/>
              <a:buNone/>
            </a:pPr>
            <a:r>
              <a:rPr lang="es-ES_tradnl" b="1"/>
              <a:t>GRACIAS </a:t>
            </a:r>
          </a:p>
        </p:txBody>
      </p:sp>
      <p:pic>
        <p:nvPicPr>
          <p:cNvPr id="32771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362" name="2 Marcador de contenido"/>
          <p:cNvSpPr>
            <a:spLocks noGrp="1"/>
          </p:cNvSpPr>
          <p:nvPr>
            <p:ph idx="4294967295"/>
          </p:nvPr>
        </p:nvSpPr>
        <p:spPr>
          <a:xfrm>
            <a:off x="1158875" y="1600200"/>
            <a:ext cx="7527925" cy="4495800"/>
          </a:xfrm>
        </p:spPr>
        <p:txBody>
          <a:bodyPr/>
          <a:lstStyle/>
          <a:p>
            <a:endParaRPr lang="es-ES" sz="2000"/>
          </a:p>
          <a:p>
            <a:pPr lvl="1">
              <a:buFontTx/>
              <a:buNone/>
            </a:pPr>
            <a:endParaRPr lang="es-ES" sz="1600"/>
          </a:p>
          <a:p>
            <a:pPr lvl="1">
              <a:buFontTx/>
              <a:buNone/>
            </a:pPr>
            <a:r>
              <a:rPr lang="es-ES" sz="2400" b="1"/>
              <a:t>A.- Cumplimiento de acuerdos Consultivo Mayo 2012</a:t>
            </a:r>
          </a:p>
          <a:p>
            <a:pPr lvl="1">
              <a:buFontTx/>
              <a:buNone/>
            </a:pPr>
            <a:endParaRPr lang="es-ES_tradnl" sz="2400" b="1"/>
          </a:p>
          <a:p>
            <a:pPr lvl="1">
              <a:buFontTx/>
              <a:buNone/>
            </a:pPr>
            <a:r>
              <a:rPr lang="es-ES_tradnl" sz="2400" b="1"/>
              <a:t>B.- Otros aspectos y resultados de la gestión.</a:t>
            </a:r>
          </a:p>
          <a:p>
            <a:pPr lvl="1">
              <a:buFontTx/>
              <a:buNone/>
            </a:pPr>
            <a:endParaRPr lang="es-ES_tradnl" sz="2400" b="1"/>
          </a:p>
          <a:p>
            <a:pPr lvl="1">
              <a:buFontTx/>
              <a:buNone/>
            </a:pPr>
            <a:r>
              <a:rPr lang="es-ES_tradnl" sz="2400" b="1"/>
              <a:t>C.- Cuenta financiera.</a:t>
            </a:r>
          </a:p>
          <a:p>
            <a:pPr>
              <a:buFontTx/>
              <a:buNone/>
            </a:pPr>
            <a:endParaRPr lang="es-ES" sz="2400" b="1"/>
          </a:p>
          <a:p>
            <a:pPr>
              <a:buFontTx/>
              <a:buNone/>
            </a:pPr>
            <a:endParaRPr lang="es-ES" sz="2000" b="1"/>
          </a:p>
          <a:p>
            <a:pPr algn="just">
              <a:buFontTx/>
              <a:buNone/>
            </a:pPr>
            <a:endParaRPr lang="es-ES_tradnl" sz="2000" b="1"/>
          </a:p>
          <a:p>
            <a:pPr>
              <a:buFontTx/>
              <a:buNone/>
            </a:pPr>
            <a:endParaRPr lang="es-CL"/>
          </a:p>
        </p:txBody>
      </p:sp>
      <p:pic>
        <p:nvPicPr>
          <p:cNvPr id="16387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33253" y="4826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686800" cy="4525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400" b="1"/>
              <a:t>A.- Cumplimiento de acuerdos Consultivo Mayo 2012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200"/>
          </a:p>
          <a:p>
            <a:pPr>
              <a:lnSpc>
                <a:spcPct val="90000"/>
              </a:lnSpc>
              <a:buFontTx/>
              <a:buNone/>
            </a:pPr>
            <a:r>
              <a:rPr lang="es-ES" sz="2200"/>
              <a:t>a) Levantamiento inmediato de las actas (mayo 2012)</a:t>
            </a:r>
          </a:p>
          <a:p>
            <a:pPr>
              <a:lnSpc>
                <a:spcPct val="90000"/>
              </a:lnSpc>
              <a:buFont typeface="Wingdings 2" pitchFamily="18" charset="2"/>
              <a:buAutoNum type="alphaLcParenR"/>
            </a:pPr>
            <a:endParaRPr lang="es-ES" sz="2200"/>
          </a:p>
          <a:p>
            <a:pPr>
              <a:lnSpc>
                <a:spcPct val="90000"/>
              </a:lnSpc>
              <a:buFontTx/>
              <a:buNone/>
            </a:pPr>
            <a:r>
              <a:rPr lang="es-ES" sz="2200"/>
              <a:t>b) Elaboración de documento para difusión de principales acuerdos (junio 2012).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200"/>
          </a:p>
          <a:p>
            <a:pPr>
              <a:lnSpc>
                <a:spcPct val="90000"/>
              </a:lnSpc>
              <a:buFontTx/>
              <a:buNone/>
            </a:pPr>
            <a:r>
              <a:rPr lang="es-ES" sz="2200"/>
              <a:t>c) Orientaciones precisas para el trabajo del Directorio Nacional en cada ámbito de acuerdos del Consultivo: </a:t>
            </a:r>
          </a:p>
          <a:p>
            <a:pPr>
              <a:lnSpc>
                <a:spcPct val="90000"/>
              </a:lnSpc>
            </a:pPr>
            <a:r>
              <a:rPr lang="es-ES" sz="1900"/>
              <a:t>1.- Plataforma Básica o Pliego de ANFUNTCH 2012-2013.</a:t>
            </a:r>
            <a:endParaRPr lang="es-CL" sz="1900"/>
          </a:p>
          <a:p>
            <a:pPr>
              <a:lnSpc>
                <a:spcPct val="90000"/>
              </a:lnSpc>
            </a:pPr>
            <a:r>
              <a:rPr lang="es-ES" sz="1900"/>
              <a:t>2.- Línea estratégica para implementar esta Plataforma Básica.</a:t>
            </a:r>
            <a:endParaRPr lang="es-CL" sz="1900"/>
          </a:p>
          <a:p>
            <a:pPr>
              <a:lnSpc>
                <a:spcPct val="90000"/>
              </a:lnSpc>
            </a:pPr>
            <a:r>
              <a:rPr lang="es-ES" sz="1900"/>
              <a:t>3.- Programa de Gastos, Inversiones y Ayudas Sociales para los socios.</a:t>
            </a:r>
            <a:endParaRPr lang="es-CL" sz="1900"/>
          </a:p>
          <a:p>
            <a:pPr>
              <a:lnSpc>
                <a:spcPct val="90000"/>
              </a:lnSpc>
            </a:pPr>
            <a:r>
              <a:rPr lang="es-ES" sz="1900"/>
              <a:t>4.- Aspectos orgánicos y funcionales para el fortalecimiento de ANFUNTCH.</a:t>
            </a:r>
            <a:endParaRPr lang="es-CL" sz="1900"/>
          </a:p>
          <a:p>
            <a:pPr algn="just">
              <a:lnSpc>
                <a:spcPct val="90000"/>
              </a:lnSpc>
            </a:pPr>
            <a:endParaRPr lang="es-ES_tradnl" sz="3000" b="1"/>
          </a:p>
        </p:txBody>
      </p:sp>
      <p:pic>
        <p:nvPicPr>
          <p:cNvPr id="17411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Flecha derecha">
            <a:hlinkClick r:id="rId4" action="ppaction://hlinkfile"/>
          </p:cNvPr>
          <p:cNvSpPr/>
          <p:nvPr/>
        </p:nvSpPr>
        <p:spPr>
          <a:xfrm>
            <a:off x="8532813" y="2205038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" name="6 Flecha derecha">
            <a:hlinkClick r:id="rId5" action="ppaction://hlinkfile"/>
          </p:cNvPr>
          <p:cNvSpPr/>
          <p:nvPr/>
        </p:nvSpPr>
        <p:spPr>
          <a:xfrm>
            <a:off x="8532813" y="31416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04800" y="1554163"/>
            <a:ext cx="8154988" cy="51149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0A22E"/>
              </a:buClr>
              <a:buFontTx/>
              <a:buNone/>
            </a:pPr>
            <a:r>
              <a:rPr lang="es-ES" sz="2000" b="1">
                <a:solidFill>
                  <a:srgbClr val="FBEEC9"/>
                </a:solidFill>
              </a:rPr>
              <a:t>1 .- Plataforma Básica o </a:t>
            </a:r>
            <a:r>
              <a:rPr lang="es-ES" sz="2200" b="1">
                <a:solidFill>
                  <a:srgbClr val="FBEEC9"/>
                </a:solidFill>
              </a:rPr>
              <a:t>Pliego de ANFUNTCH 2012-2013. y </a:t>
            </a:r>
            <a:r>
              <a:rPr lang="es-ES" sz="2200" b="1"/>
              <a:t>Línea Estratégica para implementarla.</a:t>
            </a:r>
            <a:endParaRPr lang="es-CL" sz="2200" b="1"/>
          </a:p>
          <a:p>
            <a:pPr algn="just">
              <a:lnSpc>
                <a:spcPct val="90000"/>
              </a:lnSpc>
            </a:pPr>
            <a:endParaRPr lang="es-ES_tradnl" sz="1700" b="1"/>
          </a:p>
          <a:p>
            <a:pPr algn="just">
              <a:lnSpc>
                <a:spcPct val="90000"/>
              </a:lnSpc>
            </a:pPr>
            <a:r>
              <a:rPr lang="es-ES_tradnl" sz="1700" b="1"/>
              <a:t>Elaboración del Pliego </a:t>
            </a:r>
            <a:r>
              <a:rPr lang="es-ES_tradnl" sz="1700"/>
              <a:t>(julio-septiembre 2012).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_tradnl" sz="1700" b="1"/>
              <a:t>	</a:t>
            </a:r>
            <a:r>
              <a:rPr lang="es-ES_tradnl" sz="1700"/>
              <a:t>DEN construye documento según directrices del Consultivo.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_tradnl" sz="1700"/>
              <a:t>	Consulta y validación con dirigentes regionales y provincia.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_tradnl" sz="1700"/>
          </a:p>
          <a:p>
            <a:pPr algn="just">
              <a:lnSpc>
                <a:spcPct val="90000"/>
              </a:lnSpc>
            </a:pPr>
            <a:r>
              <a:rPr lang="es-ES_tradnl" sz="1700" b="1"/>
              <a:t>Presentación del Pliego a la autoridad </a:t>
            </a:r>
            <a:r>
              <a:rPr lang="es-ES_tradnl" sz="1700"/>
              <a:t>(octubre 2012).</a:t>
            </a:r>
          </a:p>
          <a:p>
            <a:pPr algn="just">
              <a:lnSpc>
                <a:spcPct val="90000"/>
              </a:lnSpc>
            </a:pPr>
            <a:endParaRPr lang="es-ES_tradnl" sz="1700"/>
          </a:p>
          <a:p>
            <a:pPr algn="just">
              <a:lnSpc>
                <a:spcPct val="90000"/>
              </a:lnSpc>
            </a:pPr>
            <a:r>
              <a:rPr lang="es-ES_tradnl" sz="1700" b="1"/>
              <a:t>Plan de Movilización </a:t>
            </a:r>
            <a:r>
              <a:rPr lang="es-ES_tradnl" sz="1700"/>
              <a:t>(octubre-noviembre 2012).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_tradnl" sz="1700"/>
              <a:t>	Superando dificultades y disparidades </a:t>
            </a:r>
          </a:p>
          <a:p>
            <a:pPr algn="just">
              <a:lnSpc>
                <a:spcPct val="90000"/>
              </a:lnSpc>
            </a:pPr>
            <a:endParaRPr lang="es-ES_tradnl" sz="1700" b="1"/>
          </a:p>
          <a:p>
            <a:pPr algn="just">
              <a:lnSpc>
                <a:spcPct val="90000"/>
              </a:lnSpc>
            </a:pPr>
            <a:r>
              <a:rPr lang="es-ES_tradnl" sz="1700" b="1"/>
              <a:t>Instalación de la mesa </a:t>
            </a:r>
            <a:r>
              <a:rPr lang="es-ES_tradnl" sz="1700"/>
              <a:t>(noviembre 2012).</a:t>
            </a:r>
          </a:p>
          <a:p>
            <a:pPr algn="just">
              <a:lnSpc>
                <a:spcPct val="90000"/>
              </a:lnSpc>
            </a:pPr>
            <a:endParaRPr lang="es-ES_tradnl" sz="1700"/>
          </a:p>
          <a:p>
            <a:pPr algn="just">
              <a:lnSpc>
                <a:spcPct val="90000"/>
              </a:lnSpc>
            </a:pPr>
            <a:r>
              <a:rPr lang="es-ES_tradnl" sz="1700" b="1"/>
              <a:t>Líneas estratégicas para implementar el Pliego </a:t>
            </a:r>
            <a:r>
              <a:rPr lang="es-ES_tradnl" sz="1700"/>
              <a:t>(Legitimidad interna; fortalecimiento comunicacional; relación con APU y otras Asociaciones; relación estrecha con la ANEF; relación integral con la institucionalidad y la opinión pública).</a:t>
            </a:r>
          </a:p>
          <a:p>
            <a:pPr algn="just">
              <a:lnSpc>
                <a:spcPct val="90000"/>
              </a:lnSpc>
            </a:pPr>
            <a:endParaRPr lang="es-ES_tradnl" sz="1700" b="1"/>
          </a:p>
          <a:p>
            <a:pPr algn="just">
              <a:lnSpc>
                <a:spcPct val="90000"/>
              </a:lnSpc>
            </a:pPr>
            <a:endParaRPr lang="es-ES_tradnl" sz="1700"/>
          </a:p>
          <a:p>
            <a:pPr algn="just">
              <a:lnSpc>
                <a:spcPct val="90000"/>
              </a:lnSpc>
            </a:pPr>
            <a:endParaRPr lang="es-ES_tradnl" sz="1700" b="1"/>
          </a:p>
          <a:p>
            <a:pPr algn="just">
              <a:lnSpc>
                <a:spcPct val="90000"/>
              </a:lnSpc>
              <a:buFontTx/>
              <a:buNone/>
            </a:pPr>
            <a:endParaRPr lang="es-ES_tradnl" sz="1700" b="1"/>
          </a:p>
          <a:p>
            <a:pPr algn="just">
              <a:lnSpc>
                <a:spcPct val="90000"/>
              </a:lnSpc>
            </a:pPr>
            <a:endParaRPr lang="es-ES_tradnl" sz="1700" b="1"/>
          </a:p>
        </p:txBody>
      </p:sp>
      <p:pic>
        <p:nvPicPr>
          <p:cNvPr id="18435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derecha">
            <a:hlinkClick r:id="rId4" action="ppaction://hlinkfile"/>
          </p:cNvPr>
          <p:cNvSpPr/>
          <p:nvPr/>
        </p:nvSpPr>
        <p:spPr>
          <a:xfrm>
            <a:off x="8388350" y="31416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/>
          </a:p>
        </p:txBody>
      </p:sp>
      <p:sp>
        <p:nvSpPr>
          <p:cNvPr id="6" name="5 Flecha derecha">
            <a:hlinkClick r:id="rId5" action="ppaction://hlinkfile"/>
          </p:cNvPr>
          <p:cNvSpPr/>
          <p:nvPr/>
        </p:nvSpPr>
        <p:spPr>
          <a:xfrm>
            <a:off x="8388350" y="4941888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" name="6 Flecha derecha">
            <a:hlinkClick r:id="rId6" action="ppaction://hlinkfile"/>
          </p:cNvPr>
          <p:cNvSpPr/>
          <p:nvPr/>
        </p:nvSpPr>
        <p:spPr>
          <a:xfrm>
            <a:off x="8388350" y="42211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/>
          </a:p>
        </p:txBody>
      </p:sp>
      <p:sp>
        <p:nvSpPr>
          <p:cNvPr id="8" name="7 Flecha derecha">
            <a:hlinkClick r:id="rId7" action="ppaction://hlinkfile"/>
          </p:cNvPr>
          <p:cNvSpPr/>
          <p:nvPr/>
        </p:nvSpPr>
        <p:spPr>
          <a:xfrm>
            <a:off x="7740650" y="3644900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0" name="9 Flecha derecha">
            <a:hlinkClick r:id="rId8" action="ppaction://hlinkfile"/>
          </p:cNvPr>
          <p:cNvSpPr/>
          <p:nvPr/>
        </p:nvSpPr>
        <p:spPr>
          <a:xfrm>
            <a:off x="7740650" y="42211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1" name="10 Flecha derecha">
            <a:hlinkClick r:id="rId9" action="ppaction://hlinkfile"/>
          </p:cNvPr>
          <p:cNvSpPr/>
          <p:nvPr/>
        </p:nvSpPr>
        <p:spPr>
          <a:xfrm>
            <a:off x="7164388" y="42211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2" name="11 Flecha derecha">
            <a:hlinkClick r:id="rId10" action="ppaction://hlinkfile"/>
          </p:cNvPr>
          <p:cNvSpPr/>
          <p:nvPr/>
        </p:nvSpPr>
        <p:spPr>
          <a:xfrm>
            <a:off x="8388350" y="285273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3556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724775" cy="4495800"/>
          </a:xfrm>
        </p:spPr>
        <p:txBody>
          <a:bodyPr/>
          <a:lstStyle/>
          <a:p>
            <a:pPr marL="358775" indent="-358775" algn="just"/>
            <a:r>
              <a:rPr lang="es-ES_tradnl" sz="2000" b="1"/>
              <a:t>Principales Resultados (plantilla de seguimiento)</a:t>
            </a:r>
          </a:p>
        </p:txBody>
      </p:sp>
      <p:pic>
        <p:nvPicPr>
          <p:cNvPr id="23557" name="3 Imagen" descr="seminario prueba 1.jpg"/>
          <p:cNvPicPr>
            <a:picLocks noChangeAspect="1"/>
          </p:cNvPicPr>
          <p:nvPr/>
        </p:nvPicPr>
        <p:blipFill>
          <a:blip r:embed="rId4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522413" y="1397000"/>
          <a:ext cx="6099175" cy="4062413"/>
        </p:xfrm>
        <a:graphic>
          <a:graphicData uri="http://schemas.openxmlformats.org/presentationml/2006/ole">
            <p:oleObj spid="_x0000_s23554" name="Document" r:id="rId5" imgW="6098575" imgH="4061771" progId="Word.Document.8">
              <p:embed/>
            </p:oleObj>
          </a:graphicData>
        </a:graphic>
      </p:graphicFrame>
      <p:sp>
        <p:nvSpPr>
          <p:cNvPr id="23558" name="11 Rectángulo"/>
          <p:cNvSpPr>
            <a:spLocks noChangeArrowheads="1"/>
          </p:cNvSpPr>
          <p:nvPr/>
        </p:nvSpPr>
        <p:spPr bwMode="auto">
          <a:xfrm>
            <a:off x="539750" y="1412875"/>
            <a:ext cx="8280400" cy="561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sz="2800" b="1">
              <a:latin typeface="Franklin Gothic Book" pitchFamily="34" charset="0"/>
            </a:endParaRPr>
          </a:p>
          <a:p>
            <a:pPr algn="just"/>
            <a:endParaRPr lang="es-ES" sz="1600" b="1">
              <a:latin typeface="Franklin Gothic Book" pitchFamily="34" charset="0"/>
            </a:endParaRPr>
          </a:p>
          <a:p>
            <a:pPr algn="just"/>
            <a:r>
              <a:rPr lang="es-ES" sz="2000" b="1">
                <a:latin typeface="Franklin Gothic Book" pitchFamily="34" charset="0"/>
              </a:rPr>
              <a:t>A.- Procedimiento objetivo y no discrecional para la evaluación y renovación anual de las contratas.</a:t>
            </a:r>
          </a:p>
          <a:p>
            <a:pPr algn="just"/>
            <a:endParaRPr lang="es-ES" sz="1400">
              <a:latin typeface="Franklin Gothic Book" pitchFamily="34" charset="0"/>
            </a:endParaRPr>
          </a:p>
          <a:p>
            <a:pPr>
              <a:buFontTx/>
              <a:buAutoNum type="alphaLcParenR"/>
            </a:pPr>
            <a:r>
              <a:rPr lang="es-ES" sz="1600">
                <a:latin typeface="Franklin Gothic Book" pitchFamily="34" charset="0"/>
              </a:rPr>
              <a:t> Exigencia de debida fundamentación y consistencia con el sistema de evaluación de desempeño y calificaciones; </a:t>
            </a:r>
          </a:p>
          <a:p>
            <a:pPr>
              <a:buFontTx/>
              <a:buAutoNum type="alphaLcParenR"/>
            </a:pPr>
            <a:r>
              <a:rPr lang="es-ES" sz="1600">
                <a:latin typeface="Franklin Gothic Book" pitchFamily="34" charset="0"/>
              </a:rPr>
              <a:t> consideración de preavisos de diferente duración y de oportunidades de reconversión, a medida que más se prolonga la relación; </a:t>
            </a:r>
          </a:p>
          <a:p>
            <a:pPr>
              <a:buFontTx/>
              <a:buAutoNum type="alphaLcParenR"/>
            </a:pPr>
            <a:r>
              <a:rPr lang="es-ES" sz="1600">
                <a:latin typeface="Franklin Gothic Book" pitchFamily="34" charset="0"/>
              </a:rPr>
              <a:t> información hacia las Asociaciones</a:t>
            </a:r>
          </a:p>
          <a:p>
            <a:pPr>
              <a:buFontTx/>
              <a:buAutoNum type="alphaLcParenR"/>
            </a:pPr>
            <a:r>
              <a:rPr lang="es-ES" sz="1600">
                <a:latin typeface="Franklin Gothic Book" pitchFamily="34" charset="0"/>
              </a:rPr>
              <a:t> posibilidad de revisión fundada de las decisiones</a:t>
            </a:r>
          </a:p>
          <a:p>
            <a:endParaRPr lang="es-ES" sz="1600">
              <a:latin typeface="Franklin Gothic Book" pitchFamily="34" charset="0"/>
            </a:endParaRPr>
          </a:p>
          <a:p>
            <a:r>
              <a:rPr lang="es-ES" sz="2000" b="1">
                <a:latin typeface="Franklin Gothic Book" pitchFamily="34" charset="0"/>
              </a:rPr>
              <a:t>B.- Compromiso de concursos de planta en forma periódica (anual).</a:t>
            </a:r>
          </a:p>
          <a:p>
            <a:r>
              <a:rPr lang="es-ES" sz="1600">
                <a:latin typeface="Franklin Gothic Book" pitchFamily="34" charset="0"/>
              </a:rPr>
              <a:t>	 Gestión del financiamiento en cada Ley de Presupuestos.</a:t>
            </a:r>
          </a:p>
          <a:p>
            <a:endParaRPr lang="es-ES" sz="1600">
              <a:latin typeface="Franklin Gothic Book" pitchFamily="34" charset="0"/>
            </a:endParaRPr>
          </a:p>
          <a:p>
            <a:r>
              <a:rPr lang="es-ES" sz="2000" b="1">
                <a:latin typeface="Franklin Gothic Book" pitchFamily="34" charset="0"/>
              </a:rPr>
              <a:t>C.- Compromiso de concursabilidad en principales decisiones de personal </a:t>
            </a:r>
          </a:p>
          <a:p>
            <a:pPr>
              <a:buFontTx/>
              <a:buAutoNum type="alphaLcParenR"/>
            </a:pPr>
            <a:r>
              <a:rPr lang="es-ES" sz="1600">
                <a:latin typeface="Franklin Gothic Book" pitchFamily="34" charset="0"/>
              </a:rPr>
              <a:t> Ingreso al Servicio .</a:t>
            </a:r>
          </a:p>
          <a:p>
            <a:pPr>
              <a:buFontTx/>
              <a:buAutoNum type="alphaLcParenR"/>
            </a:pPr>
            <a:r>
              <a:rPr lang="es-ES" sz="1600">
                <a:latin typeface="Franklin Gothic Book" pitchFamily="34" charset="0"/>
              </a:rPr>
              <a:t> Promoción (en especial de las contratas, a semejanza de las plantas).</a:t>
            </a:r>
          </a:p>
          <a:p>
            <a:pPr>
              <a:buFontTx/>
              <a:buAutoNum type="alphaLcParenR"/>
            </a:pPr>
            <a:r>
              <a:rPr lang="es-ES" sz="1600">
                <a:latin typeface="Franklin Gothic Book" pitchFamily="34" charset="0"/>
              </a:rPr>
              <a:t> Nombramiento de jefaturas (sólo jefes de Inspección por ahora…)</a:t>
            </a:r>
          </a:p>
          <a:p>
            <a:pPr>
              <a:buFontTx/>
              <a:buAutoNum type="alphaLcParenR"/>
            </a:pPr>
            <a:endParaRPr lang="es-ES" sz="1600">
              <a:latin typeface="Franklin Gothic Book" pitchFamily="34" charset="0"/>
            </a:endParaRPr>
          </a:p>
          <a:p>
            <a:pPr>
              <a:buFontTx/>
              <a:buAutoNum type="alphaLcParenR"/>
            </a:pPr>
            <a:endParaRPr lang="es-ES" sz="1600">
              <a:latin typeface="Franklin Gothic Book" pitchFamily="34" charset="0"/>
            </a:endParaRPr>
          </a:p>
        </p:txBody>
      </p:sp>
      <p:sp>
        <p:nvSpPr>
          <p:cNvPr id="8" name="7 Flecha derecha">
            <a:hlinkClick r:id="rId6" action="ppaction://hlinkfile"/>
          </p:cNvPr>
          <p:cNvSpPr/>
          <p:nvPr/>
        </p:nvSpPr>
        <p:spPr>
          <a:xfrm>
            <a:off x="8459788" y="1628775"/>
            <a:ext cx="433387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ransition spd="med">
    <p:wheel spokes="1"/>
    <p:sndAc>
      <p:stSnd>
        <p:snd r:embed="rId3" name="typ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4578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1042988" y="1889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Flecha derecha">
            <a:hlinkClick r:id="rId4" action="ppaction://hlinkfile"/>
          </p:cNvPr>
          <p:cNvSpPr/>
          <p:nvPr/>
        </p:nvSpPr>
        <p:spPr>
          <a:xfrm>
            <a:off x="8459788" y="1916113"/>
            <a:ext cx="433387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4580" name="11 Rectángulo"/>
          <p:cNvSpPr>
            <a:spLocks noGrp="1" noChangeArrowheads="1"/>
          </p:cNvSpPr>
          <p:nvPr>
            <p:ph idx="4294967295"/>
          </p:nvPr>
        </p:nvSpPr>
        <p:spPr>
          <a:xfrm>
            <a:off x="323850" y="1557338"/>
            <a:ext cx="8154988" cy="4967287"/>
          </a:xfrm>
        </p:spPr>
        <p:txBody>
          <a:bodyPr/>
          <a:lstStyle/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endParaRPr lang="es-ES" sz="2800" b="1"/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r>
              <a:rPr lang="es-ES" sz="2000" b="1"/>
              <a:t>D.- Otros resultados.</a:t>
            </a:r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endParaRPr lang="es-ES" sz="2000" b="1"/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r>
              <a:rPr lang="es-ES" sz="1800"/>
              <a:t>	a) No discrecionalidad en los traslados (justificación objetiva; información al involucrado y consideración de su opinión; etc.).</a:t>
            </a:r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r>
              <a:rPr lang="es-ES" sz="1800"/>
              <a:t>	</a:t>
            </a:r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r>
              <a:rPr lang="es-ES" sz="1800"/>
              <a:t>	b) Atención y mayor cuidado de climas laborales (compromisos de intervención tecnificada; promoción del autocuidado; etc.) </a:t>
            </a:r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endParaRPr lang="es-ES" sz="1800"/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r>
              <a:rPr lang="es-ES" sz="1800"/>
              <a:t>	c) Reforzamiento en la participación de las Asociaciones (capacitación; grandes obras de infraestructura; concursos; etc.)</a:t>
            </a:r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endParaRPr lang="es-ES" sz="1800"/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r>
              <a:rPr lang="es-ES" sz="1800"/>
              <a:t>	d) Nuevo énfasis en el carácter tecnificado y autónomo del Servicio.</a:t>
            </a:r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endParaRPr lang="es-ES" sz="1800"/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r>
              <a:rPr lang="es-ES" sz="1800"/>
              <a:t>	e) Comprensión de la necesidad de iniciar lo necesario para un proyecto de nueva ley de planta;</a:t>
            </a:r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r>
              <a:rPr lang="es-ES" sz="1800"/>
              <a:t>	</a:t>
            </a:r>
          </a:p>
          <a:p>
            <a:pPr marL="720725" indent="179388" algn="just">
              <a:spcBef>
                <a:spcPct val="0"/>
              </a:spcBef>
              <a:buClrTx/>
              <a:buFontTx/>
              <a:buNone/>
            </a:pPr>
            <a:r>
              <a:rPr lang="es-ES" sz="1800"/>
              <a:t>	f) etc.</a:t>
            </a:r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724775" cy="4495800"/>
          </a:xfrm>
        </p:spPr>
        <p:txBody>
          <a:bodyPr>
            <a:normAutofit/>
          </a:bodyPr>
          <a:lstStyle/>
          <a:p>
            <a:pPr marL="358775" indent="-358775">
              <a:lnSpc>
                <a:spcPct val="90000"/>
              </a:lnSpc>
              <a:buFontTx/>
              <a:buNone/>
            </a:pPr>
            <a:r>
              <a:rPr lang="es-ES" sz="2400" b="1"/>
              <a:t>3.- Programa de Gastos, Inversiones y Ayudas Sociales para los socios.</a:t>
            </a:r>
          </a:p>
          <a:p>
            <a:pPr marL="358775" indent="-358775">
              <a:lnSpc>
                <a:spcPct val="90000"/>
              </a:lnSpc>
              <a:buFontTx/>
              <a:buNone/>
            </a:pPr>
            <a:endParaRPr lang="es-CL" sz="2400"/>
          </a:p>
          <a:p>
            <a:pPr marL="358775" indent="-358775" algn="just">
              <a:lnSpc>
                <a:spcPct val="90000"/>
              </a:lnSpc>
            </a:pPr>
            <a:r>
              <a:rPr lang="es-ES_tradnl" sz="2000" b="1"/>
              <a:t> Programa de Inversiones.</a:t>
            </a:r>
          </a:p>
          <a:p>
            <a:pPr marL="358775" indent="-358775" algn="just">
              <a:lnSpc>
                <a:spcPct val="90000"/>
              </a:lnSpc>
            </a:pPr>
            <a:r>
              <a:rPr lang="es-ES_tradnl" sz="2000" b="1"/>
              <a:t> </a:t>
            </a:r>
            <a:r>
              <a:rPr lang="es-ES_tradnl" sz="2000"/>
              <a:t>Construcción Centro Recreacional Villarrica-Huincacara (cierre; cabañas; servicios sanitarios comunes para camping en terrazas; etc.)</a:t>
            </a:r>
          </a:p>
          <a:p>
            <a:pPr marL="358775" indent="-358775" algn="just">
              <a:lnSpc>
                <a:spcPct val="90000"/>
              </a:lnSpc>
            </a:pPr>
            <a:r>
              <a:rPr lang="es-ES_tradnl" sz="2000"/>
              <a:t> Remodelación Sede Nacional (baños, colchones, termo, vajilla, etc.; además, diversos trabajos en curso: renovación eléctrica; cambio de techumbre; etc.)</a:t>
            </a:r>
          </a:p>
          <a:p>
            <a:pPr marL="358775" indent="-358775" algn="just">
              <a:lnSpc>
                <a:spcPct val="90000"/>
              </a:lnSpc>
            </a:pPr>
            <a:r>
              <a:rPr lang="es-ES_tradnl" sz="2000"/>
              <a:t> Ampliación Centro Recreacional Tongoy.</a:t>
            </a:r>
          </a:p>
          <a:p>
            <a:pPr marL="358775" indent="-358775" algn="just">
              <a:lnSpc>
                <a:spcPct val="90000"/>
              </a:lnSpc>
            </a:pPr>
            <a:r>
              <a:rPr lang="es-ES_tradnl" sz="2000"/>
              <a:t> Estudio de compra de nueva propiedad.</a:t>
            </a:r>
          </a:p>
          <a:p>
            <a:pPr marL="358775" indent="-358775" algn="just">
              <a:lnSpc>
                <a:spcPct val="90000"/>
              </a:lnSpc>
            </a:pPr>
            <a:endParaRPr lang="es-ES_tradnl" sz="2000" b="1"/>
          </a:p>
        </p:txBody>
      </p:sp>
      <p:pic>
        <p:nvPicPr>
          <p:cNvPr id="25603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Flecha derecha">
            <a:hlinkClick r:id="rId4" action="ppaction://hlinkpres?slideindex=1&amp;slidetitle="/>
          </p:cNvPr>
          <p:cNvSpPr/>
          <p:nvPr/>
        </p:nvSpPr>
        <p:spPr>
          <a:xfrm>
            <a:off x="8532813" y="3213100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5605" name="11 Rectángulo"/>
          <p:cNvSpPr>
            <a:spLocks noChangeArrowheads="1"/>
          </p:cNvSpPr>
          <p:nvPr/>
        </p:nvSpPr>
        <p:spPr bwMode="auto">
          <a:xfrm>
            <a:off x="755650" y="1412875"/>
            <a:ext cx="83883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sz="2800" b="1">
              <a:latin typeface="Franklin Gothic Book" pitchFamily="34" charset="0"/>
            </a:endParaRPr>
          </a:p>
          <a:p>
            <a:pPr algn="just"/>
            <a:endParaRPr lang="es-ES" sz="2800" b="1">
              <a:latin typeface="Franklin Gothic Book" pitchFamily="34" charset="0"/>
            </a:endParaRPr>
          </a:p>
          <a:p>
            <a:pPr algn="just"/>
            <a:endParaRPr lang="es-ES" sz="2000" b="1">
              <a:latin typeface="Franklin Gothic Book" pitchFamily="34" charset="0"/>
            </a:endParaRPr>
          </a:p>
          <a:p>
            <a:pPr algn="just"/>
            <a:endParaRPr lang="es-ES" sz="2000" b="1">
              <a:latin typeface="Franklin Gothic Book" pitchFamily="34" charset="0"/>
            </a:endParaRPr>
          </a:p>
          <a:p>
            <a:pPr algn="just"/>
            <a:endParaRPr lang="es-ES" sz="1600">
              <a:latin typeface="Franklin Gothic Book" pitchFamily="34" charset="0"/>
            </a:endParaRPr>
          </a:p>
        </p:txBody>
      </p:sp>
      <p:sp>
        <p:nvSpPr>
          <p:cNvPr id="4" name="7 Flecha derecha">
            <a:hlinkClick r:id="rId5" action="ppaction://hlinkfile"/>
          </p:cNvPr>
          <p:cNvSpPr/>
          <p:nvPr/>
        </p:nvSpPr>
        <p:spPr>
          <a:xfrm>
            <a:off x="8532813" y="35734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5" name="7 Flecha derecha">
            <a:hlinkClick r:id="rId6" action="ppaction://hlinkfile"/>
          </p:cNvPr>
          <p:cNvSpPr/>
          <p:nvPr/>
        </p:nvSpPr>
        <p:spPr>
          <a:xfrm>
            <a:off x="8532813" y="42211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800" b="1">
                <a:solidFill>
                  <a:srgbClr val="FBEEC9"/>
                </a:solidFill>
              </a:rPr>
              <a:t>  Programa de Ayudas Sociales para los socios.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endParaRPr lang="es-ES_tradnl" sz="1700" b="1">
              <a:solidFill>
                <a:srgbClr val="FBEEC9"/>
              </a:solidFill>
            </a:endParaRP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 b="1">
                <a:solidFill>
                  <a:srgbClr val="FBEEC9"/>
                </a:solidFill>
              </a:rPr>
              <a:t> Perfeccionamiento del otorgamiento de beneficios (tramitación y aprobación en el Directorio en forma regular y oportuna de préstamos, asignaciones, cuota mortuoria; etc.)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  <a:buFontTx/>
              <a:buNone/>
            </a:pPr>
            <a:endParaRPr lang="es-ES_tradnl" sz="1600" b="1">
              <a:solidFill>
                <a:srgbClr val="FBEEC9"/>
              </a:solidFill>
            </a:endParaRP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 b="1">
                <a:solidFill>
                  <a:srgbClr val="FBEEC9"/>
                </a:solidFill>
              </a:rPr>
              <a:t> Promoción para el mayor uso de las cabañas de Tongoy (plena ocupación en temporada alta y uso durante todo el año).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endParaRPr lang="es-ES_tradnl" sz="1600" b="1">
              <a:solidFill>
                <a:srgbClr val="FBEEC9"/>
              </a:solidFill>
            </a:endParaRP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 b="1">
                <a:solidFill>
                  <a:srgbClr val="FBEEC9"/>
                </a:solidFill>
              </a:rPr>
              <a:t> Creación del Fondo Solidario ANFUNTCH.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  <a:buFontTx/>
              <a:buNone/>
            </a:pPr>
            <a:endParaRPr lang="es-ES_tradnl" sz="1600" b="1">
              <a:solidFill>
                <a:srgbClr val="FBEEC9"/>
              </a:solidFill>
            </a:endParaRP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>
                <a:solidFill>
                  <a:srgbClr val="FBEEC9"/>
                </a:solidFill>
              </a:rPr>
              <a:t>perfeccionamiento de las campañas solidarias  de siempre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>
                <a:solidFill>
                  <a:srgbClr val="FBEEC9"/>
                </a:solidFill>
              </a:rPr>
              <a:t>para socios y no socios.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>
                <a:solidFill>
                  <a:srgbClr val="FBEEC9"/>
                </a:solidFill>
              </a:rPr>
              <a:t>reglamento, formularios y recaudación de fondos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>
                <a:solidFill>
                  <a:srgbClr val="FBEEC9"/>
                </a:solidFill>
              </a:rPr>
              <a:t>gestión separada, transparente e informada.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>
                <a:solidFill>
                  <a:srgbClr val="FBEEC9"/>
                </a:solidFill>
              </a:rPr>
              <a:t>primer beneficiario: Raúl Ortíz. 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>
                <a:solidFill>
                  <a:srgbClr val="FBEEC9"/>
                </a:solidFill>
              </a:rPr>
              <a:t>balance a la fecha: aprox. $5.000.000 a fines de este mes.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r>
              <a:rPr lang="es-ES_tradnl" sz="1600">
                <a:solidFill>
                  <a:srgbClr val="FBEEC9"/>
                </a:solidFill>
              </a:rPr>
              <a:t>llegada de nuevas solicitudes.</a:t>
            </a: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</a:pPr>
            <a:endParaRPr lang="es-ES_tradnl" sz="1700">
              <a:solidFill>
                <a:srgbClr val="FBEEC9"/>
              </a:solidFill>
            </a:endParaRPr>
          </a:p>
          <a:p>
            <a:pPr marL="1588" indent="-1588" algn="just">
              <a:lnSpc>
                <a:spcPct val="70000"/>
              </a:lnSpc>
              <a:buClr>
                <a:srgbClr val="F0A22E"/>
              </a:buClr>
              <a:buFontTx/>
              <a:buNone/>
            </a:pPr>
            <a:endParaRPr lang="es-ES_tradnl" sz="1700">
              <a:solidFill>
                <a:srgbClr val="FBEEC9"/>
              </a:solidFill>
            </a:endParaRPr>
          </a:p>
          <a:p>
            <a:pPr marL="1588" indent="-1588" algn="ctr">
              <a:lnSpc>
                <a:spcPct val="70000"/>
              </a:lnSpc>
            </a:pPr>
            <a:endParaRPr lang="es-ES_tradnl" sz="2600"/>
          </a:p>
        </p:txBody>
      </p:sp>
      <p:pic>
        <p:nvPicPr>
          <p:cNvPr id="26627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Flecha derecha">
            <a:hlinkClick r:id="rId4"/>
          </p:cNvPr>
          <p:cNvSpPr/>
          <p:nvPr/>
        </p:nvSpPr>
        <p:spPr>
          <a:xfrm>
            <a:off x="8459788" y="2420938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4" name="7 Flecha derecha">
            <a:hlinkClick r:id="rId4"/>
          </p:cNvPr>
          <p:cNvSpPr/>
          <p:nvPr/>
        </p:nvSpPr>
        <p:spPr>
          <a:xfrm>
            <a:off x="8459788" y="31416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5" name="7 Flecha derecha">
            <a:hlinkClick r:id="rId4"/>
          </p:cNvPr>
          <p:cNvSpPr/>
          <p:nvPr/>
        </p:nvSpPr>
        <p:spPr>
          <a:xfrm>
            <a:off x="8459788" y="4076700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23728" y="457200"/>
            <a:ext cx="6552728" cy="1243608"/>
          </a:xfrm>
          <a:noFill/>
        </p:spPr>
        <p:txBody>
          <a:bodyPr anchorCtr="0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b="0" kern="1200" cap="all" baseline="30000" dirty="0"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b="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354013" indent="-354013" algn="just">
              <a:lnSpc>
                <a:spcPct val="90000"/>
              </a:lnSpc>
              <a:buFontTx/>
              <a:buNone/>
            </a:pPr>
            <a:r>
              <a:rPr lang="es-ES" sz="2400" b="1"/>
              <a:t>4.- Aspectos orgánicos y funcionales para el fortalecimiento de ANFUNTCH.</a:t>
            </a:r>
            <a:endParaRPr lang="es-ES_tradnl" sz="2400" b="1"/>
          </a:p>
          <a:p>
            <a:pPr marL="354013" indent="-354013" algn="just">
              <a:lnSpc>
                <a:spcPct val="90000"/>
              </a:lnSpc>
            </a:pPr>
            <a:r>
              <a:rPr lang="es-ES_tradnl" sz="1800"/>
              <a:t>Relación de coordinación entre Consejos </a:t>
            </a:r>
          </a:p>
          <a:p>
            <a:pPr marL="354013" indent="-354013" algn="just">
              <a:lnSpc>
                <a:spcPct val="90000"/>
              </a:lnSpc>
            </a:pPr>
            <a:r>
              <a:rPr lang="es-ES_tradnl" sz="1800"/>
              <a:t>Sesiones periódicas semanales, actas  inmediatas y Libro de actas</a:t>
            </a:r>
          </a:p>
          <a:p>
            <a:pPr marL="354013" indent="-354013" algn="just">
              <a:lnSpc>
                <a:spcPct val="90000"/>
              </a:lnSpc>
            </a:pPr>
            <a:r>
              <a:rPr lang="es-ES_tradnl" sz="1800"/>
              <a:t>Publicación periódica de actas.</a:t>
            </a:r>
          </a:p>
          <a:p>
            <a:pPr marL="354013" indent="-354013" algn="just">
              <a:lnSpc>
                <a:spcPct val="90000"/>
              </a:lnSpc>
            </a:pPr>
            <a:r>
              <a:rPr lang="es-ES_tradnl" sz="1800"/>
              <a:t>Comunicados Semanales (más de 30 en el año).</a:t>
            </a:r>
          </a:p>
          <a:p>
            <a:pPr marL="354013" indent="-354013" algn="just">
              <a:lnSpc>
                <a:spcPct val="90000"/>
              </a:lnSpc>
            </a:pPr>
            <a:r>
              <a:rPr lang="es-ES_tradnl" sz="1800"/>
              <a:t>Página web actualizada</a:t>
            </a:r>
          </a:p>
          <a:p>
            <a:pPr marL="354013" indent="-354013" algn="just">
              <a:lnSpc>
                <a:spcPct val="90000"/>
              </a:lnSpc>
            </a:pPr>
            <a:r>
              <a:rPr lang="es-ES_tradnl" sz="1800"/>
              <a:t>Regularización de Consejos Regionales y Provinciales: renovaciones oportunas; cuentas bancarias y RUT separados; gestiones de conciliación entre socios; etc. </a:t>
            </a:r>
          </a:p>
          <a:p>
            <a:pPr marL="354013" indent="-354013" algn="just">
              <a:lnSpc>
                <a:spcPct val="90000"/>
              </a:lnSpc>
            </a:pPr>
            <a:r>
              <a:rPr lang="es-ES_tradnl" sz="1800"/>
              <a:t>Contratación para elaborar sistema de gestión informática (historial de movimientos y beneficios; solicitudes vía electrónica con validaciones; seguimiento de tramitaciones; inclusión de nuevos beneficios; etc.) </a:t>
            </a:r>
          </a:p>
          <a:p>
            <a:pPr marL="354013" indent="-354013" algn="just">
              <a:lnSpc>
                <a:spcPct val="90000"/>
              </a:lnSpc>
            </a:pPr>
            <a:endParaRPr lang="es-ES_tradnl" sz="1800"/>
          </a:p>
          <a:p>
            <a:pPr marL="354013" indent="-354013" algn="just">
              <a:lnSpc>
                <a:spcPct val="90000"/>
              </a:lnSpc>
            </a:pPr>
            <a:endParaRPr lang="es-ES_tradnl" sz="1800"/>
          </a:p>
        </p:txBody>
      </p:sp>
      <p:pic>
        <p:nvPicPr>
          <p:cNvPr id="27651" name="3 Imagen" descr="seminario prueba 1.jpg"/>
          <p:cNvPicPr>
            <a:picLocks noChangeAspect="1"/>
          </p:cNvPicPr>
          <p:nvPr/>
        </p:nvPicPr>
        <p:blipFill>
          <a:blip r:embed="rId3"/>
          <a:srcRect l="5965" t="7501" r="71519" b="55000"/>
          <a:stretch>
            <a:fillRect/>
          </a:stretch>
        </p:blipFill>
        <p:spPr bwMode="auto">
          <a:xfrm>
            <a:off x="900113" y="404813"/>
            <a:ext cx="1223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Flecha derecha">
            <a:hlinkClick r:id="rId4"/>
          </p:cNvPr>
          <p:cNvSpPr/>
          <p:nvPr/>
        </p:nvSpPr>
        <p:spPr>
          <a:xfrm>
            <a:off x="8532813" y="3573463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4" name="7 Flecha derecha">
            <a:hlinkClick r:id="rId4"/>
          </p:cNvPr>
          <p:cNvSpPr/>
          <p:nvPr/>
        </p:nvSpPr>
        <p:spPr>
          <a:xfrm>
            <a:off x="8459788" y="2708275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5" name="7 Flecha derecha">
            <a:hlinkClick r:id="rId4"/>
          </p:cNvPr>
          <p:cNvSpPr/>
          <p:nvPr/>
        </p:nvSpPr>
        <p:spPr>
          <a:xfrm>
            <a:off x="8532813" y="5013325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bajo en equipo">
  <a:themeElements>
    <a:clrScheme name="Trabajo en equipo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rabajo en equipo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bajo en equipo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bajo en equipo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bajo en equipo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bajo en equipo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bajo en equipo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éano">
  <a:themeElements>
    <a:clrScheme name="Océ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é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489</TotalTime>
  <Words>846</Words>
  <Application>Microsoft Office PowerPoint</Application>
  <PresentationFormat>Presentación en pantalla (4:3)</PresentationFormat>
  <Paragraphs>172</Paragraphs>
  <Slides>14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Plantilla de diseño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5" baseType="lpstr">
      <vt:lpstr>Tahoma</vt:lpstr>
      <vt:lpstr>Arial</vt:lpstr>
      <vt:lpstr>Wingdings</vt:lpstr>
      <vt:lpstr>Calibri</vt:lpstr>
      <vt:lpstr>Garamond</vt:lpstr>
      <vt:lpstr>Times New Roman</vt:lpstr>
      <vt:lpstr>Wingdings 2</vt:lpstr>
      <vt:lpstr>Franklin Gothic Book</vt:lpstr>
      <vt:lpstr>Océano</vt:lpstr>
      <vt:lpstr>Trabajo en equipo</vt:lpstr>
      <vt:lpstr>Document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rcampusano</dc:creator>
  <cp:lastModifiedBy>Raúl </cp:lastModifiedBy>
  <cp:revision>77</cp:revision>
  <dcterms:created xsi:type="dcterms:W3CDTF">2013-06-10T19:32:17Z</dcterms:created>
  <dcterms:modified xsi:type="dcterms:W3CDTF">2013-12-01T23:27:42Z</dcterms:modified>
</cp:coreProperties>
</file>